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5143500" cx="9144000"/>
  <p:notesSz cx="6858000" cy="9144000"/>
  <p:embeddedFontLst>
    <p:embeddedFont>
      <p:font typeface="Nunito"/>
      <p:regular r:id="rId9"/>
      <p:bold r:id="rId10"/>
      <p:italic r:id="rId11"/>
      <p:boldItalic r:id="rId12"/>
    </p:embeddedFont>
    <p:embeddedFont>
      <p:font typeface="PT Sans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Nuni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Nunito-italic.fntdata"/><Relationship Id="rId10" Type="http://schemas.openxmlformats.org/officeDocument/2006/relationships/font" Target="fonts/Nunito-bold.fntdata"/><Relationship Id="rId13" Type="http://schemas.openxmlformats.org/officeDocument/2006/relationships/font" Target="fonts/PTSans-regular.fntdata"/><Relationship Id="rId12" Type="http://schemas.openxmlformats.org/officeDocument/2006/relationships/font" Target="fonts/Nunito-boldItalic.fntdata"/><Relationship Id="rId15" Type="http://schemas.openxmlformats.org/officeDocument/2006/relationships/font" Target="fonts/PTSans-italic.fntdata"/><Relationship Id="rId14" Type="http://schemas.openxmlformats.org/officeDocument/2006/relationships/font" Target="fonts/PTSans-bold.fntdata"/><Relationship Id="rId16" Type="http://schemas.openxmlformats.org/officeDocument/2006/relationships/font" Target="fonts/PTSans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g.csdn.net/m0_63642362/article/details/126235539" TargetMode="External"/><Relationship Id="rId3" Type="http://schemas.openxmlformats.org/officeDocument/2006/relationships/hyperlink" Target="https://blog.csdn.net/Crystal_remember/article/details/119959954" TargetMode="External"/><Relationship Id="rId4" Type="http://schemas.openxmlformats.org/officeDocument/2006/relationships/hyperlink" Target="https://zhuanlan.zhihu.com/p/24720434" TargetMode="External"/><Relationship Id="rId5" Type="http://schemas.openxmlformats.org/officeDocument/2006/relationships/hyperlink" Target="https://medium.com/hoskiss-stand/gan-note-791358c3b10b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f11272de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f11272de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1d7e927f4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1d7e927f4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找model</a:t>
            </a:r>
            <a:r>
              <a:rPr lang="zh-TW"/>
              <a:t>裡現有的loss再想或許可另外加什麼樣的loss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參考資料：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icrosoft JhengHei"/>
              <a:buChar char="●"/>
            </a:pPr>
            <a:r>
              <a:rPr lang="zh-TW" sz="1000">
                <a:solidFill>
                  <a:schemeClr val="dk1"/>
                </a:solidFill>
                <a:uFill>
                  <a:noFill/>
                </a:uFill>
                <a:latin typeface="Microsoft JhengHei"/>
                <a:ea typeface="Microsoft JhengHei"/>
                <a:cs typeface="Microsoft JhengHei"/>
                <a:sym typeface="Microsoft JhengHe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针对真实图像退化的盲图像超分辨率BSRGAN复现_AI Studio的博客-CSDN博客_bsrgan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icrosoft JhengHei"/>
              <a:buChar char="●"/>
            </a:pPr>
            <a:r>
              <a:rPr lang="zh-TW" sz="10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LPIPS图像相似性度量标准：The Unreasonable Effectiveness of Deep Features as a Perceptual Metric_Alocus_的博客-CSDN博客_lpips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icrosoft JhengHei"/>
              <a:buChar char="●"/>
            </a:pPr>
            <a:r>
              <a:rPr lang="zh-TW" sz="10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Microsoft JhengHei"/>
                <a:ea typeface="Microsoft JhengHei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感知损失(Perceptual Losses) - 知乎 (zhihu.com)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icrosoft JhengHei"/>
              <a:buChar char="●"/>
            </a:pPr>
            <a:r>
              <a:rPr lang="zh-TW" sz="10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Microsoft JhengHei"/>
                <a:ea typeface="Microsoft JhengHei"/>
                <a:cs typeface="Microsoft JhengHei"/>
                <a:sym typeface="Microsoft JhengHe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[機器學習] GAN 筆記. 紀錄學習 GAN (Generative Adversarial… | by Hoskiss | Hoskiss stand | Medium</a:t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1bd97e1388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1bd97e1388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chemeClr val="lt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MSE 是對兩個圖像之間每個像素差值平方的平均值。它給出的是像素之間的差距，也就是說，它會計算出圖像之間的平均亮度差。</a:t>
            </a:r>
            <a:endParaRPr sz="1000">
              <a:highlight>
                <a:schemeClr val="lt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chemeClr val="lt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相反地，SSIM 是一種結構相似性指標，它考慮了圖像的亮度、對比度和紋理等要素。它是基於人類視覺系統的特性而設計的，因此它能夠更好地體現人類對圖像質量的感知。</a:t>
            </a:r>
            <a:endParaRPr sz="1000">
              <a:highlight>
                <a:schemeClr val="lt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chemeClr val="lt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總而言之, SSIM 更強調在圖像結構上的相似性, 而 MSE 則是專注於像素值之間的差異性。</a:t>
            </a:r>
            <a:endParaRPr sz="1000">
              <a:highlight>
                <a:schemeClr val="lt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chemeClr val="lt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chemeClr val="lt1"/>
                </a:highlight>
              </a:rPr>
              <a:t>Error diffusion是一種圖像類比轉數位的技術，通常用於降低圖像的色調和灰階數量。它的基本思路是將圖像上的每個像素與一個顏色閾值進行比較，並將顏色值轉換為更接近閾值的顏色。該過程中產生的誤差值（即顏色差異）會被分佈到周圍的像素上。</a:t>
            </a:r>
            <a:endParaRPr sz="10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chemeClr val="lt1"/>
                </a:highlight>
              </a:rPr>
              <a:t>Error diffusion 是一種在降色過程中比較精細的技術，因為它不僅考慮了每個像素，還考慮了周圍像素的影響。這使得它能夠保留圖像中的細節，並減少顏色噪音。</a:t>
            </a:r>
            <a:endParaRPr sz="10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chemeClr val="lt1"/>
                </a:highlight>
              </a:rPr>
              <a:t>Error diffusion 也常用於印刷領域中的降噪，通常是在印刷機上實現。</a:t>
            </a:r>
            <a:endParaRPr sz="10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chemeClr val="lt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6" name="Google Shape;126;p1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3"/>
          <p:cNvSpPr txBox="1"/>
          <p:nvPr>
            <p:ph idx="2" type="title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6" name="Google Shape;166;p13"/>
          <p:cNvSpPr txBox="1"/>
          <p:nvPr>
            <p:ph idx="1" type="subTitle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13"/>
          <p:cNvSpPr txBox="1"/>
          <p:nvPr>
            <p:ph hasCustomPrompt="1" idx="3" type="title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/>
          <p:nvPr>
            <p:ph idx="4" type="title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9" name="Google Shape;169;p13"/>
          <p:cNvSpPr txBox="1"/>
          <p:nvPr>
            <p:ph idx="5" type="subTitle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13"/>
          <p:cNvSpPr txBox="1"/>
          <p:nvPr>
            <p:ph hasCustomPrompt="1" idx="6" type="title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/>
          <p:nvPr>
            <p:ph idx="7" type="title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2" name="Google Shape;172;p13"/>
          <p:cNvSpPr txBox="1"/>
          <p:nvPr>
            <p:ph idx="8" type="subTitle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13"/>
          <p:cNvSpPr txBox="1"/>
          <p:nvPr>
            <p:ph hasCustomPrompt="1" idx="9" type="title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/>
          <p:nvPr>
            <p:ph idx="13" type="title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5" name="Google Shape;175;p13"/>
          <p:cNvSpPr txBox="1"/>
          <p:nvPr>
            <p:ph idx="14" type="subTitle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13"/>
          <p:cNvSpPr txBox="1"/>
          <p:nvPr>
            <p:ph hasCustomPrompt="1" idx="15" type="title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/>
          <p:nvPr>
            <p:ph idx="16" type="title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" name="Google Shape;178;p13"/>
          <p:cNvSpPr txBox="1"/>
          <p:nvPr>
            <p:ph idx="17" type="subTitle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13"/>
          <p:cNvSpPr txBox="1"/>
          <p:nvPr>
            <p:ph hasCustomPrompt="1" idx="18" type="title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/>
          <p:nvPr>
            <p:ph idx="19" type="title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1" name="Google Shape;181;p13"/>
          <p:cNvSpPr txBox="1"/>
          <p:nvPr>
            <p:ph idx="20" type="subTitle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13"/>
          <p:cNvSpPr txBox="1"/>
          <p:nvPr>
            <p:ph hasCustomPrompt="1" idx="21" type="title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184" name="Google Shape;184;p1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191" name="Google Shape;191;p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13"/>
          <p:cNvSpPr/>
          <p:nvPr/>
        </p:nvSpPr>
        <p:spPr>
          <a:xfrm flipH="1" rot="5400000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99" name="Google Shape;199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0" name="Google Shape;20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1" name="Google Shape;211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1" name="Google Shape;221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222" name="Google Shape;222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23" name="Google Shape;223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" name="Google Shape;233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34" name="Google Shape;234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4" name="Google Shape;244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245" name="Google Shape;245;p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252" name="Google Shape;252;p1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9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1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9" name="Google Shape;259;p1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14"/>
          <p:cNvSpPr txBox="1"/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8" name="Google Shape;298;p14"/>
          <p:cNvSpPr txBox="1"/>
          <p:nvPr>
            <p:ph idx="1" type="subTitle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99" name="Google Shape;299;p14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300" name="Google Shape;300;p14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" name="Google Shape;301;p14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302" name="Google Shape;302;p14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8" name="Google Shape;308;p14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309" name="Google Shape;309;p1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14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14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316" name="Google Shape;316;p1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14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4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14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333" name="Google Shape;333;p1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14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339" name="Google Shape;339;p1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區段式標題與說明 1">
  <p:cSld name="SECTION_TITLE_AND_DESCRIPTION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46" name="Google Shape;346;p1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5"/>
          <p:cNvSpPr txBox="1"/>
          <p:nvPr>
            <p:ph idx="1" type="subTitle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15"/>
          <p:cNvSpPr txBox="1"/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6" name="Google Shape;386;p15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15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388" name="Google Shape;388;p1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15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5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5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15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398" name="Google Shape;398;p15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15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401" name="Google Shape;401;p1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" name="Google Shape;406;p15"/>
          <p:cNvGrpSpPr/>
          <p:nvPr/>
        </p:nvGrpSpPr>
        <p:grpSpPr>
          <a:xfrm flipH="1" rot="10800000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407" name="Google Shape;407;p1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15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414" name="Google Shape;414;p1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15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418" name="Google Shape;418;p1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19" name="Google Shape;419;p1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9" name="Google Shape;429;p1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30" name="Google Shape;430;p1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0" name="Google Shape;440;p15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441" name="Google Shape;441;p1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區段標題 1">
  <p:cSld name="SECTION_HEADER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1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48" name="Google Shape;448;p1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16"/>
          <p:cNvSpPr txBox="1"/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7" name="Google Shape;487;p16"/>
          <p:cNvSpPr txBox="1"/>
          <p:nvPr>
            <p:ph idx="1" type="subTitle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8" name="Google Shape;488;p16"/>
          <p:cNvSpPr txBox="1"/>
          <p:nvPr>
            <p:ph hasCustomPrompt="1" idx="2" type="title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9" name="Google Shape;489;p16"/>
          <p:cNvSpPr/>
          <p:nvPr/>
        </p:nvSpPr>
        <p:spPr>
          <a:xfrm flipH="1" rot="10800000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0" name="Google Shape;490;p16"/>
          <p:cNvGrpSpPr/>
          <p:nvPr/>
        </p:nvGrpSpPr>
        <p:grpSpPr>
          <a:xfrm flipH="1" rot="-5400000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491" name="Google Shape;491;p1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16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16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499" name="Google Shape;499;p1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1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6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4" name="Google Shape;504;p16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505" name="Google Shape;505;p1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16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511" name="Google Shape;511;p1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16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517" name="Google Shape;517;p1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518" name="Google Shape;518;p1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8" name="Google Shape;528;p1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529" name="Google Shape;529;p1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9" name="Google Shape;539;p16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6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" name="Google Shape;541;p16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542" name="Google Shape;542;p1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兩欄 1">
  <p:cSld name="TITLE_AND_TWO_COLUMNS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50" name="Google Shape;550;p1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8" name="Google Shape;588;p1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9" name="Google Shape;589;p17"/>
          <p:cNvSpPr txBox="1"/>
          <p:nvPr>
            <p:ph idx="2" type="title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0" name="Google Shape;590;p17"/>
          <p:cNvSpPr txBox="1"/>
          <p:nvPr>
            <p:ph idx="1" type="subTitle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1" name="Google Shape;591;p17"/>
          <p:cNvSpPr txBox="1"/>
          <p:nvPr>
            <p:ph idx="3" type="title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2" name="Google Shape;592;p17"/>
          <p:cNvSpPr txBox="1"/>
          <p:nvPr>
            <p:ph idx="4" type="subTitle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593" name="Google Shape;593;p17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594" name="Google Shape;594;p17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17"/>
          <p:cNvGrpSpPr/>
          <p:nvPr/>
        </p:nvGrpSpPr>
        <p:grpSpPr>
          <a:xfrm flipH="1" rot="5400000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608" name="Google Shape;608;p1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17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615" name="Google Shape;615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" name="Google Shape;620;p17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621" name="Google Shape;621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17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627" name="Google Shape;627;p1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" name="Google Shape;633;p17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634" name="Google Shape;634;p1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0" name="Google Shape;640;p17"/>
          <p:cNvSpPr/>
          <p:nvPr/>
        </p:nvSpPr>
        <p:spPr>
          <a:xfrm flipH="1" rot="5400000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1" name="Google Shape;641;p17"/>
          <p:cNvGrpSpPr/>
          <p:nvPr/>
        </p:nvGrpSpPr>
        <p:grpSpPr>
          <a:xfrm flipH="1" rot="10800000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642" name="Google Shape;642;p1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5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1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50" name="Google Shape;650;p1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8" name="Google Shape;688;p1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9" name="Google Shape;689;p18"/>
          <p:cNvSpPr txBox="1"/>
          <p:nvPr>
            <p:ph idx="2" type="title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0" name="Google Shape;690;p18"/>
          <p:cNvSpPr txBox="1"/>
          <p:nvPr>
            <p:ph idx="1" type="subTitle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1" name="Google Shape;691;p18"/>
          <p:cNvSpPr txBox="1"/>
          <p:nvPr>
            <p:ph idx="3" type="title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2" name="Google Shape;692;p18"/>
          <p:cNvSpPr txBox="1"/>
          <p:nvPr>
            <p:ph idx="4" type="subTitle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3" name="Google Shape;693;p18"/>
          <p:cNvSpPr txBox="1"/>
          <p:nvPr>
            <p:ph idx="5" type="title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4" name="Google Shape;694;p18"/>
          <p:cNvSpPr txBox="1"/>
          <p:nvPr>
            <p:ph idx="6" type="subTitle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695" name="Google Shape;695;p18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696" name="Google Shape;696;p18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7" name="Google Shape;697;p18"/>
            <p:cNvGrpSpPr/>
            <p:nvPr/>
          </p:nvGrpSpPr>
          <p:grpSpPr>
            <a:xfrm flipH="1" rot="5400000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8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8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8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8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4" name="Google Shape;704;p18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705" name="Google Shape;705;p1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" name="Google Shape;710;p18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1" name="Google Shape;711;p18"/>
          <p:cNvGrpSpPr/>
          <p:nvPr/>
        </p:nvGrpSpPr>
        <p:grpSpPr>
          <a:xfrm flipH="1" rot="-5400000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712" name="Google Shape;712;p1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p18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719" name="Google Shape;719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" name="Google Shape;724;p18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725" name="Google Shape;725;p1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0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oogle Shape;732;p1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33" name="Google Shape;733;p1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19"/>
          <p:cNvSpPr txBox="1"/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2" name="Google Shape;772;p19"/>
          <p:cNvSpPr txBox="1"/>
          <p:nvPr>
            <p:ph idx="1" type="subTitle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3" name="Google Shape;773;p19"/>
          <p:cNvSpPr txBox="1"/>
          <p:nvPr>
            <p:ph idx="2" type="title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4" name="Google Shape;774;p19"/>
          <p:cNvSpPr txBox="1"/>
          <p:nvPr>
            <p:ph idx="3" type="subTitle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775" name="Google Shape;775;p19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776" name="Google Shape;776;p19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7" name="Google Shape;777;p19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778" name="Google Shape;778;p1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4" name="Google Shape;784;p19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785" name="Google Shape;785;p1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19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791" name="Google Shape;791;p1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6" name="Google Shape;796;p19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19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9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9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0" name="Google Shape;800;p19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801" name="Google Shape;801;p19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9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9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9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6" name="Google Shape;806;p19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3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" name="Google Shape;808;p2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809" name="Google Shape;809;p2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7" name="Google Shape;847;p20"/>
          <p:cNvSpPr txBox="1"/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8" name="Google Shape;848;p20"/>
          <p:cNvSpPr txBox="1"/>
          <p:nvPr>
            <p:ph idx="1" type="subTitle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49" name="Google Shape;849;p20"/>
          <p:cNvSpPr/>
          <p:nvPr/>
        </p:nvSpPr>
        <p:spPr>
          <a:xfrm flipH="1" rot="-5400000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0" name="Google Shape;850;p20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851" name="Google Shape;851;p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7" name="Google Shape;857;p20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8" name="Google Shape;858;p20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859" name="Google Shape;859;p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2" name="Google Shape;862;p20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20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4" name="Google Shape;864;p20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865" name="Google Shape;865;p20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20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871" name="Google Shape;871;p2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" name="Google Shape;876;p20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877" name="Google Shape;877;p2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Google Shape;882;p20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883" name="Google Shape;883;p20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20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886" name="Google Shape;886;p2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4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3" name="Google Shape;893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894" name="Google Shape;894;p2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2" name="Google Shape;932;p21"/>
          <p:cNvSpPr txBox="1"/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3" name="Google Shape;933;p21"/>
          <p:cNvSpPr txBox="1"/>
          <p:nvPr>
            <p:ph idx="1" type="subTitle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4" name="Google Shape;934;p21"/>
          <p:cNvSpPr txBox="1"/>
          <p:nvPr>
            <p:ph hasCustomPrompt="1" idx="2" type="title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35" name="Google Shape;935;p21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936" name="Google Shape;936;p2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1" name="Google Shape;941;p21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21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21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21"/>
          <p:cNvSpPr/>
          <p:nvPr/>
        </p:nvSpPr>
        <p:spPr>
          <a:xfrm flipH="1" rot="10800000">
            <a:off x="2891470" y="4842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21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6" name="Google Shape;946;p21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947" name="Google Shape;947;p2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" name="Google Shape;952;p21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953" name="Google Shape;953;p2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" name="Google Shape;958;p21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959" name="Google Shape;959;p2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1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965" name="Google Shape;965;p21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1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5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oogle Shape;968;p2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69" name="Google Shape;969;p2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" name="Google Shape;1007;p22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1008" name="Google Shape;1008;p2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22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1014" name="Google Shape;1014;p2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" name="Google Shape;1019;p22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1020" name="Google Shape;1020;p22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2" name="Google Shape;1022;p22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3" name="Google Shape;1023;p22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1024" name="Google Shape;1024;p22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5" name="Google Shape;1025;p22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1026" name="Google Shape;1026;p22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027" name="Google Shape;1027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0" name="Google Shape;1030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1" name="Google Shape;1031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2" name="Google Shape;1032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" name="Google Shape;1033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" name="Google Shape;1034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" name="Google Shape;1035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6" name="Google Shape;1036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37" name="Google Shape;1037;p22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038" name="Google Shape;1038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048" name="Google Shape;1048;p22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9" name="Google Shape;1049;p22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1050" name="Google Shape;1050;p2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" name="Google Shape;1055;p22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1056" name="Google Shape;1056;p2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2" name="Google Shape;1062;p22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1063" name="Google Shape;1063;p2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64" name="Google Shape;1064;p2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4" name="Google Shape;1074;p2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75" name="Google Shape;1075;p2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5" name="Google Shape;1085;p22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1086" name="Google Shape;1086;p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2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4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oogle Shape;1102;p2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03" name="Google Shape;1103;p2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23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2" name="Google Shape;1142;p23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1143" name="Google Shape;1143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8" name="Google Shape;1148;p23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1149" name="Google Shape;1149;p2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3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5" name="Google Shape;1155;p23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1156" name="Google Shape;1156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23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1162" name="Google Shape;1162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163" name="Google Shape;1163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3" name="Google Shape;1173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174" name="Google Shape;1174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84" name="Google Shape;1184;p23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23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6" name="Google Shape;1186;p23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1187" name="Google Shape;1187;p2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23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1194" name="Google Shape;1194;p2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8" name="Google Shape;1208;p2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1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8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2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11" name="Google Shape;1211;p2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24"/>
          <p:cNvSpPr txBox="1"/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0" name="Google Shape;1250;p24"/>
          <p:cNvSpPr txBox="1"/>
          <p:nvPr>
            <p:ph idx="1" type="subTitle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1" name="Google Shape;1251;p24"/>
          <p:cNvSpPr txBox="1"/>
          <p:nvPr>
            <p:ph hasCustomPrompt="1" idx="2" type="title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2" name="Google Shape;1252;p24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24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4" name="Google Shape;1254;p24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1255" name="Google Shape;1255;p2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1" name="Google Shape;1261;p24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262" name="Google Shape;1262;p2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7" name="Google Shape;1267;p24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268" name="Google Shape;1268;p24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4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24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1" name="Google Shape;1271;p24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1272" name="Google Shape;1272;p2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8" name="Google Shape;1278;p24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1279" name="Google Shape;1279;p24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4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1" name="Google Shape;1281;p24"/>
          <p:cNvSpPr/>
          <p:nvPr/>
        </p:nvSpPr>
        <p:spPr>
          <a:xfrm flipH="1" rot="10800000">
            <a:off x="2358070" y="4766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2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3" name="Google Shape;1283;p24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1284" name="Google Shape;1284;p2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91" name="Google Shape;1291;p2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2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0" name="Google Shape;1330;p25"/>
          <p:cNvSpPr txBox="1"/>
          <p:nvPr>
            <p:ph idx="2" type="title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1" name="Google Shape;1331;p25"/>
          <p:cNvSpPr txBox="1"/>
          <p:nvPr>
            <p:ph idx="1" type="subTitle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2" name="Google Shape;1332;p25"/>
          <p:cNvSpPr txBox="1"/>
          <p:nvPr>
            <p:ph idx="3" type="title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3" name="Google Shape;1333;p25"/>
          <p:cNvSpPr txBox="1"/>
          <p:nvPr>
            <p:ph idx="4" type="subTitle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4" name="Google Shape;1334;p25"/>
          <p:cNvSpPr txBox="1"/>
          <p:nvPr>
            <p:ph idx="5" type="title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5" name="Google Shape;1335;p25"/>
          <p:cNvSpPr txBox="1"/>
          <p:nvPr>
            <p:ph idx="6" type="subTitle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6" name="Google Shape;1336;p25"/>
          <p:cNvSpPr txBox="1"/>
          <p:nvPr>
            <p:ph idx="7" type="title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7" name="Google Shape;1337;p25"/>
          <p:cNvSpPr txBox="1"/>
          <p:nvPr>
            <p:ph idx="8" type="subTitle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8" name="Google Shape;1338;p25"/>
          <p:cNvSpPr txBox="1"/>
          <p:nvPr>
            <p:ph idx="9" type="title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9" name="Google Shape;1339;p25"/>
          <p:cNvSpPr txBox="1"/>
          <p:nvPr>
            <p:ph idx="13" type="subTitle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0" name="Google Shape;1340;p25"/>
          <p:cNvSpPr txBox="1"/>
          <p:nvPr>
            <p:ph idx="14" type="title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1" name="Google Shape;1341;p25"/>
          <p:cNvSpPr txBox="1"/>
          <p:nvPr>
            <p:ph idx="15" type="subTitle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2" name="Google Shape;1342;p25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3" name="Google Shape;1343;p25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1344" name="Google Shape;1344;p2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0" name="Google Shape;1350;p25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1351" name="Google Shape;1351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352" name="Google Shape;1352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2" name="Google Shape;1362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363" name="Google Shape;1363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73" name="Google Shape;1373;p25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25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25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1376" name="Google Shape;1376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1" name="Google Shape;1381;p25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382" name="Google Shape;1382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7" name="Google Shape;1387;p25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388" name="Google Shape;1388;p2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1" name="Google Shape;1391;p25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2" name="Google Shape;1392;p25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393" name="Google Shape;1393;p25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5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5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8" name="Google Shape;1398;p25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1399" name="Google Shape;1399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6"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" name="Google Shape;1414;p2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415" name="Google Shape;1415;p2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3" name="Google Shape;1453;p26"/>
          <p:cNvSpPr txBox="1"/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54" name="Google Shape;1454;p26"/>
          <p:cNvSpPr txBox="1"/>
          <p:nvPr>
            <p:ph idx="1" type="subTitle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5" name="Google Shape;1455;p26"/>
          <p:cNvSpPr txBox="1"/>
          <p:nvPr>
            <p:ph idx="2" type="title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56" name="Google Shape;1456;p26"/>
          <p:cNvSpPr txBox="1"/>
          <p:nvPr>
            <p:ph idx="3" type="subTitle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7" name="Google Shape;1457;p26"/>
          <p:cNvSpPr txBox="1"/>
          <p:nvPr>
            <p:ph idx="4" type="title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58" name="Google Shape;1458;p26"/>
          <p:cNvSpPr txBox="1"/>
          <p:nvPr>
            <p:ph idx="5" type="subTitle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9" name="Google Shape;1459;p26"/>
          <p:cNvSpPr txBox="1"/>
          <p:nvPr>
            <p:ph idx="6" type="title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60" name="Google Shape;1460;p26"/>
          <p:cNvSpPr txBox="1"/>
          <p:nvPr>
            <p:ph idx="7" type="subTitle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1" name="Google Shape;1461;p26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2" name="Google Shape;1462;p26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1463" name="Google Shape;1463;p2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8" name="Google Shape;1468;p26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1469" name="Google Shape;1469;p2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26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1475" name="Google Shape;1475;p2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8" name="Google Shape;1478;p26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9" name="Google Shape;1479;p26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1480" name="Google Shape;1480;p2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2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6" name="Google Shape;1486;p26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1487" name="Google Shape;1487;p2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26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1502" name="Google Shape;1502;p26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3" name="Google Shape;1503;p26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504" name="Google Shape;1504;p26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505" name="Google Shape;1505;p26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6" name="Google Shape;1506;p26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7" name="Google Shape;1507;p26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8" name="Google Shape;1508;p26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9" name="Google Shape;1509;p26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0" name="Google Shape;1510;p26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1" name="Google Shape;1511;p26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2" name="Google Shape;1512;p26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3" name="Google Shape;1513;p26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4" name="Google Shape;1514;p26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15" name="Google Shape;1515;p26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516" name="Google Shape;1516;p26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7" name="Google Shape;1517;p26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8" name="Google Shape;1518;p26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9" name="Google Shape;1519;p26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0" name="Google Shape;1520;p26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1" name="Google Shape;1521;p26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2" name="Google Shape;1522;p26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3" name="Google Shape;1523;p26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4" name="Google Shape;1524;p26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5" name="Google Shape;1525;p26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526" name="Google Shape;1526;p26"/>
          <p:cNvSpPr txBox="1"/>
          <p:nvPr>
            <p:ph idx="8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字編號 1">
  <p:cSld name="BIG_NUMBER_1"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8" name="Google Shape;1528;p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529" name="Google Shape;1529;p2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27"/>
          <p:cNvSpPr txBox="1"/>
          <p:nvPr>
            <p:ph hasCustomPrompt="1" type="title"/>
          </p:nvPr>
        </p:nvSpPr>
        <p:spPr>
          <a:xfrm>
            <a:off x="713100" y="1328587"/>
            <a:ext cx="7717800" cy="1671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8" name="Google Shape;1568;p27"/>
          <p:cNvSpPr txBox="1"/>
          <p:nvPr>
            <p:ph idx="1" type="subTitle"/>
          </p:nvPr>
        </p:nvSpPr>
        <p:spPr>
          <a:xfrm>
            <a:off x="2037000" y="3075825"/>
            <a:ext cx="50700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69" name="Google Shape;1569;p27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0" name="Google Shape;1570;p27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571" name="Google Shape;1571;p2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6" name="Google Shape;1576;p27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577" name="Google Shape;1577;p2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2" name="Google Shape;1582;p27"/>
          <p:cNvSpPr/>
          <p:nvPr/>
        </p:nvSpPr>
        <p:spPr>
          <a:xfrm>
            <a:off x="-1414555" y="3338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27"/>
          <p:cNvSpPr/>
          <p:nvPr/>
        </p:nvSpPr>
        <p:spPr>
          <a:xfrm>
            <a:off x="-1111455" y="30587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4" name="Google Shape;1584;p27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1585" name="Google Shape;1585;p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8" name="Google Shape;1588;p27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1589" name="Google Shape;1589;p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5" name="Google Shape;1595;p27"/>
          <p:cNvSpPr/>
          <p:nvPr/>
        </p:nvSpPr>
        <p:spPr>
          <a:xfrm rot="5400000">
            <a:off x="5457595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27"/>
          <p:cNvSpPr/>
          <p:nvPr/>
        </p:nvSpPr>
        <p:spPr>
          <a:xfrm rot="5400000">
            <a:off x="5736895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27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27"/>
          <p:cNvSpPr/>
          <p:nvPr/>
        </p:nvSpPr>
        <p:spPr>
          <a:xfrm rot="5400000">
            <a:off x="8208386" y="420378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27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0" name="Google Shape;1600;p27"/>
          <p:cNvGrpSpPr/>
          <p:nvPr/>
        </p:nvGrpSpPr>
        <p:grpSpPr>
          <a:xfrm>
            <a:off x="7965207" y="312162"/>
            <a:ext cx="1520982" cy="302065"/>
            <a:chOff x="5642557" y="-150670"/>
            <a:chExt cx="1520982" cy="302065"/>
          </a:xfrm>
        </p:grpSpPr>
        <p:sp>
          <p:nvSpPr>
            <p:cNvPr id="1601" name="Google Shape;1601;p2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6" name="Google Shape;1606;p27"/>
          <p:cNvGrpSpPr/>
          <p:nvPr/>
        </p:nvGrpSpPr>
        <p:grpSpPr>
          <a:xfrm>
            <a:off x="8495989" y="3241228"/>
            <a:ext cx="883262" cy="242091"/>
            <a:chOff x="2300350" y="2601250"/>
            <a:chExt cx="2275275" cy="623625"/>
          </a:xfrm>
        </p:grpSpPr>
        <p:sp>
          <p:nvSpPr>
            <p:cNvPr id="1607" name="Google Shape;1607;p2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3" name="Google Shape;1613;p27"/>
          <p:cNvGrpSpPr/>
          <p:nvPr/>
        </p:nvGrpSpPr>
        <p:grpSpPr>
          <a:xfrm>
            <a:off x="8267392" y="1860741"/>
            <a:ext cx="1105976" cy="133969"/>
            <a:chOff x="8183182" y="663852"/>
            <a:chExt cx="1475028" cy="178673"/>
          </a:xfrm>
        </p:grpSpPr>
        <p:grpSp>
          <p:nvGrpSpPr>
            <p:cNvPr id="1614" name="Google Shape;1614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615" name="Google Shape;1615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5" name="Google Shape;1625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626" name="Google Shape;1626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36" name="Google Shape;1636;p27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1637" name="Google Shape;1637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1" name="Google Shape;1651;p27"/>
          <p:cNvGrpSpPr/>
          <p:nvPr/>
        </p:nvGrpSpPr>
        <p:grpSpPr>
          <a:xfrm>
            <a:off x="-235013" y="829744"/>
            <a:ext cx="1105976" cy="133969"/>
            <a:chOff x="8183182" y="663852"/>
            <a:chExt cx="1475028" cy="178673"/>
          </a:xfrm>
        </p:grpSpPr>
        <p:grpSp>
          <p:nvGrpSpPr>
            <p:cNvPr id="1652" name="Google Shape;1652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653" name="Google Shape;165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3" name="Google Shape;1663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664" name="Google Shape;1664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1"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5" name="Google Shape;1675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76" name="Google Shape;1676;p2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4" name="Google Shape;1714;p2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5" name="Google Shape;1715;p28"/>
          <p:cNvSpPr txBox="1"/>
          <p:nvPr>
            <p:ph idx="2" type="title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6" name="Google Shape;1716;p28"/>
          <p:cNvSpPr txBox="1"/>
          <p:nvPr>
            <p:ph idx="1" type="subTitle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7" name="Google Shape;1717;p28"/>
          <p:cNvSpPr txBox="1"/>
          <p:nvPr>
            <p:ph hasCustomPrompt="1" idx="3" type="title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8" name="Google Shape;1718;p28"/>
          <p:cNvSpPr txBox="1"/>
          <p:nvPr>
            <p:ph idx="4" type="title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9" name="Google Shape;1719;p28"/>
          <p:cNvSpPr txBox="1"/>
          <p:nvPr>
            <p:ph idx="5" type="subTitle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0" name="Google Shape;1720;p28"/>
          <p:cNvSpPr txBox="1"/>
          <p:nvPr>
            <p:ph hasCustomPrompt="1" idx="6" type="title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1" name="Google Shape;1721;p28"/>
          <p:cNvSpPr txBox="1"/>
          <p:nvPr>
            <p:ph idx="7" type="title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22" name="Google Shape;1722;p28"/>
          <p:cNvSpPr txBox="1"/>
          <p:nvPr>
            <p:ph idx="8" type="subTitle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3" name="Google Shape;1723;p28"/>
          <p:cNvSpPr txBox="1"/>
          <p:nvPr>
            <p:ph hasCustomPrompt="1" idx="9" type="title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724" name="Google Shape;1724;p28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1725" name="Google Shape;1725;p28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6" name="Google Shape;1726;p28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1727" name="Google Shape;1727;p28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28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28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28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28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28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33" name="Google Shape;1733;p28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1734" name="Google Shape;1734;p2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9" name="Google Shape;1739;p28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1740" name="Google Shape;1740;p2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5" name="Google Shape;1745;p28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28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28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2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9" name="Google Shape;1749;p28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1750" name="Google Shape;1750;p2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5" name="Google Shape;1755;p28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756" name="Google Shape;1756;p2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單欄文字 1">
  <p:cSld name="ONE_COLUMN_TEXT_1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63" name="Google Shape;1763;p2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1" name="Google Shape;1801;p29"/>
          <p:cNvSpPr txBox="1"/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2" name="Google Shape;1802;p29"/>
          <p:cNvSpPr txBox="1"/>
          <p:nvPr>
            <p:ph idx="1" type="subTitle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3" name="Google Shape;1803;p2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29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5" name="Google Shape;1805;p29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1806" name="Google Shape;1806;p2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2" name="Google Shape;1812;p29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813" name="Google Shape;1813;p2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8" name="Google Shape;1818;p29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29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0" name="Google Shape;1820;p29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1821" name="Google Shape;1821;p2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5" name="Google Shape;1835;p29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6" name="Google Shape;1836;p29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1837" name="Google Shape;1837;p29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9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9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0" name="Google Shape;1840;p29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1" name="Google Shape;1841;p29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1842" name="Google Shape;1842;p2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7" name="Google Shape;1847;p29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1848" name="Google Shape;1848;p2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6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4" name="Google Shape;1854;p3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855" name="Google Shape;1855;p3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3" name="Google Shape;1893;p30"/>
          <p:cNvSpPr txBox="1"/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4" name="Google Shape;1894;p30"/>
          <p:cNvSpPr txBox="1"/>
          <p:nvPr>
            <p:ph idx="1" type="subTitle"/>
          </p:nvPr>
        </p:nvSpPr>
        <p:spPr>
          <a:xfrm>
            <a:off x="865500" y="1966252"/>
            <a:ext cx="4166100" cy="19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1895" name="Google Shape;1895;p30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1896" name="Google Shape;1896;p3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2" name="Google Shape;1902;p30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1903" name="Google Shape;1903;p3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8" name="Google Shape;1908;p30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1909" name="Google Shape;1909;p3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4" name="Google Shape;1914;p30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30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30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7" name="Google Shape;1917;p30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1918" name="Google Shape;1918;p3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3" name="Google Shape;1923;p30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1924" name="Google Shape;1924;p30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5" name="Google Shape;1925;p30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1926" name="Google Shape;1926;p30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927" name="Google Shape;1927;p30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8" name="Google Shape;1928;p30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9" name="Google Shape;1929;p30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0" name="Google Shape;1930;p30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1" name="Google Shape;1931;p30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2" name="Google Shape;1932;p30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3" name="Google Shape;1933;p30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4" name="Google Shape;1934;p30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5" name="Google Shape;1935;p30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6" name="Google Shape;1936;p30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37" name="Google Shape;1937;p30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938" name="Google Shape;1938;p30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9" name="Google Shape;1939;p30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0" name="Google Shape;1940;p30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1" name="Google Shape;1941;p30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2" name="Google Shape;1942;p30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3" name="Google Shape;1943;p30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4" name="Google Shape;1944;p30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5" name="Google Shape;1945;p30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6" name="Google Shape;1946;p30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7" name="Google Shape;1947;p30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948" name="Google Shape;1948;p30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1949" name="Google Shape;1949;p3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2"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5" name="Google Shape;1955;p3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956" name="Google Shape;1956;p3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4" name="Google Shape;1994;p31"/>
          <p:cNvSpPr txBox="1"/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5" name="Google Shape;1995;p31"/>
          <p:cNvSpPr txBox="1"/>
          <p:nvPr>
            <p:ph idx="1" type="subTitle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6" name="Google Shape;1996;p31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zh-TW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zh-TW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b="1" lang="zh-TW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b="1" lang="zh-TW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b="1" lang="zh-TW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997" name="Google Shape;1997;p31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8" name="Google Shape;1998;p31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1999" name="Google Shape;1999;p31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00" name="Google Shape;2000;p31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001" name="Google Shape;2001;p3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3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3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3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3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3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07" name="Google Shape;2007;p31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2008" name="Google Shape;2008;p3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3" name="Google Shape;2013;p31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014" name="Google Shape;2014;p3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9" name="Google Shape;2019;p31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2020" name="Google Shape;2020;p31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1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2" name="Google Shape;2022;p31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2023" name="Google Shape;2023;p3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6" name="Google Shape;2026;p31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7" name="Google Shape;2027;p31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2028" name="Google Shape;2028;p3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29" name="Google Shape;2029;p3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3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3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3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3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3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3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3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3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3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9" name="Google Shape;2039;p3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40" name="Google Shape;2040;p3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3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3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3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3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3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3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3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3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3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50" name="Google Shape;2050;p31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1" name="Google Shape;2051;p31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2052" name="Google Shape;2052;p3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8" name="Google Shape;2058;p31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2059" name="Google Shape;2059;p3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60" name="Google Shape;2060;p3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3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3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3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3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3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3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3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3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3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0" name="Google Shape;2070;p3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71" name="Google Shape;2071;p3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3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3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3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3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3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3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3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3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3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81" name="Google Shape;2081;p31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2082" name="Google Shape;2082;p3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7"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7" name="Google Shape;2097;p3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098" name="Google Shape;2098;p3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6" name="Google Shape;2136;p32"/>
          <p:cNvSpPr txBox="1"/>
          <p:nvPr>
            <p:ph idx="1" type="subTitle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37" name="Google Shape;2137;p32"/>
          <p:cNvSpPr txBox="1"/>
          <p:nvPr>
            <p:ph idx="2" type="subTitle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138" name="Google Shape;2138;p32"/>
          <p:cNvGrpSpPr/>
          <p:nvPr/>
        </p:nvGrpSpPr>
        <p:grpSpPr>
          <a:xfrm>
            <a:off x="1455" y="-88864"/>
            <a:ext cx="586800" cy="1284435"/>
            <a:chOff x="1455" y="-88864"/>
            <a:chExt cx="586800" cy="1284435"/>
          </a:xfrm>
        </p:grpSpPr>
        <p:sp>
          <p:nvSpPr>
            <p:cNvPr id="2139" name="Google Shape;2139;p32"/>
            <p:cNvSpPr/>
            <p:nvPr/>
          </p:nvSpPr>
          <p:spPr>
            <a:xfrm>
              <a:off x="1455" y="-8885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40" name="Google Shape;2140;p32"/>
            <p:cNvGrpSpPr/>
            <p:nvPr/>
          </p:nvGrpSpPr>
          <p:grpSpPr>
            <a:xfrm rot="-5400000">
              <a:off x="-146785" y="231721"/>
              <a:ext cx="883262" cy="242091"/>
              <a:chOff x="2300350" y="2601250"/>
              <a:chExt cx="2275275" cy="623625"/>
            </a:xfrm>
          </p:grpSpPr>
          <p:sp>
            <p:nvSpPr>
              <p:cNvPr id="2141" name="Google Shape;2141;p3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3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3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3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3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3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47" name="Google Shape;2147;p32"/>
          <p:cNvGrpSpPr/>
          <p:nvPr/>
        </p:nvGrpSpPr>
        <p:grpSpPr>
          <a:xfrm rot="5400000">
            <a:off x="6254700" y="-51175"/>
            <a:ext cx="98902" cy="553090"/>
            <a:chOff x="4898850" y="4820550"/>
            <a:chExt cx="98902" cy="553090"/>
          </a:xfrm>
        </p:grpSpPr>
        <p:sp>
          <p:nvSpPr>
            <p:cNvPr id="2148" name="Google Shape;2148;p3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3" name="Google Shape;2153;p32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2154" name="Google Shape;2154;p3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9" name="Google Shape;2159;p32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2160" name="Google Shape;2160;p3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3" name="Google Shape;2163;p32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4" name="Google Shape;2164;p32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2165" name="Google Shape;2165;p32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2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2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2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2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0" name="Google Shape;2170;p32"/>
          <p:cNvGrpSpPr/>
          <p:nvPr/>
        </p:nvGrpSpPr>
        <p:grpSpPr>
          <a:xfrm>
            <a:off x="1434676" y="384506"/>
            <a:ext cx="1252897" cy="51000"/>
            <a:chOff x="2915381" y="4104819"/>
            <a:chExt cx="1252897" cy="51000"/>
          </a:xfrm>
        </p:grpSpPr>
        <p:sp>
          <p:nvSpPr>
            <p:cNvPr id="2171" name="Google Shape;2171;p3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5" name="Google Shape;2185;p3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33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34"/>
          <p:cNvSpPr/>
          <p:nvPr/>
        </p:nvSpPr>
        <p:spPr>
          <a:xfrm>
            <a:off x="2130750" y="3329973"/>
            <a:ext cx="48825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34"/>
          <p:cNvSpPr txBox="1"/>
          <p:nvPr>
            <p:ph idx="1" type="subTitle"/>
          </p:nvPr>
        </p:nvSpPr>
        <p:spPr>
          <a:xfrm>
            <a:off x="1858700" y="332998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2023/01/18</a:t>
            </a:r>
            <a:endParaRPr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194" name="Google Shape;2194;p34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195" name="Google Shape;2195;p3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1" name="Google Shape;2201;p34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202" name="Google Shape;2202;p3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8" name="Google Shape;2208;p34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209" name="Google Shape;2209;p3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4" name="Google Shape;2214;p34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215" name="Google Shape;2215;p3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216" name="Google Shape;2216;p3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3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3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3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3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3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3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3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3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3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6" name="Google Shape;2226;p3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227" name="Google Shape;2227;p3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3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3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3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3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3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3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3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3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3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37" name="Google Shape;2237;p34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238" name="Google Shape;2238;p3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2" name="Google Shape;2252;p3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專題進度報告</a:t>
            </a:r>
            <a:endParaRPr b="1" sz="50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35"/>
          <p:cNvSpPr txBox="1"/>
          <p:nvPr>
            <p:ph type="title"/>
          </p:nvPr>
        </p:nvSpPr>
        <p:spPr>
          <a:xfrm>
            <a:off x="323300" y="674675"/>
            <a:ext cx="75057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解決NSFW圖像生成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258" name="Google Shape;2258;p35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2259" name="Google Shape;2259;p3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5" name="Google Shape;2265;p35"/>
          <p:cNvSpPr txBox="1"/>
          <p:nvPr/>
        </p:nvSpPr>
        <p:spPr>
          <a:xfrm>
            <a:off x="873000" y="1398050"/>
            <a:ext cx="6253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b="1" lang="zh-TW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pipe.safety_checker = lambda images, clip_input: (images, False)</a:t>
            </a:r>
            <a:endParaRPr b="1"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b="1" lang="zh-TW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直接改scripts/txt2img.py</a:t>
            </a:r>
            <a:endParaRPr b="1"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6" name="Google Shape;2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500" y="2052050"/>
            <a:ext cx="5011701" cy="11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7" name="Google Shape;22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8500" y="3710275"/>
            <a:ext cx="5011700" cy="899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8" name="Google Shape;2268;p35"/>
          <p:cNvCxnSpPr/>
          <p:nvPr/>
        </p:nvCxnSpPr>
        <p:spPr>
          <a:xfrm>
            <a:off x="3988850" y="3315700"/>
            <a:ext cx="0" cy="310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69" name="Google Shape;2269;p35"/>
          <p:cNvPicPr preferRelativeResize="0"/>
          <p:nvPr/>
        </p:nvPicPr>
        <p:blipFill rotWithShape="1">
          <a:blip r:embed="rId5">
            <a:alphaModFix/>
          </a:blip>
          <a:srcRect b="2268" l="49657" r="1442" t="2809"/>
          <a:stretch/>
        </p:blipFill>
        <p:spPr>
          <a:xfrm>
            <a:off x="3988850" y="321700"/>
            <a:ext cx="1726342" cy="112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36"/>
          <p:cNvSpPr txBox="1"/>
          <p:nvPr>
            <p:ph idx="1" type="body"/>
          </p:nvPr>
        </p:nvSpPr>
        <p:spPr>
          <a:xfrm>
            <a:off x="819150" y="1272875"/>
            <a:ext cx="7505700" cy="27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highlight>
                  <a:schemeClr val="dk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BSRGAN</a:t>
            </a:r>
            <a:endParaRPr b="1" sz="1200">
              <a:highlight>
                <a:schemeClr val="dk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highlight>
                  <a:schemeClr val="dk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模糊化再重構圖案圖像品質更清楚</a:t>
            </a:r>
            <a:endParaRPr sz="1200">
              <a:highlight>
                <a:schemeClr val="dk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highlight>
                  <a:schemeClr val="dk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LPIPS</a:t>
            </a:r>
            <a:endParaRPr b="1" sz="1200">
              <a:highlight>
                <a:schemeClr val="dk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highlight>
                  <a:schemeClr val="dk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圖形相似度比較</a:t>
            </a:r>
            <a:endParaRPr sz="1200">
              <a:highlight>
                <a:schemeClr val="dk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dk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highlight>
                  <a:schemeClr val="dk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Perceptual</a:t>
            </a:r>
            <a:endParaRPr b="1" sz="1200">
              <a:highlight>
                <a:schemeClr val="dk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chemeClr val="dk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highlight>
                  <a:schemeClr val="dk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Discriminator (GAN)</a:t>
            </a:r>
            <a:endParaRPr b="1" sz="1200">
              <a:highlight>
                <a:schemeClr val="dk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75" name="Google Shape;2275;p36"/>
          <p:cNvSpPr txBox="1"/>
          <p:nvPr>
            <p:ph type="title"/>
          </p:nvPr>
        </p:nvSpPr>
        <p:spPr>
          <a:xfrm>
            <a:off x="323300" y="674675"/>
            <a:ext cx="75057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既有model所使用的loss function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76" name="Google Shape;2276;p36"/>
          <p:cNvSpPr txBox="1"/>
          <p:nvPr/>
        </p:nvSpPr>
        <p:spPr>
          <a:xfrm>
            <a:off x="197475" y="4322000"/>
            <a:ext cx="6914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37"/>
          <p:cNvSpPr txBox="1"/>
          <p:nvPr>
            <p:ph type="title"/>
          </p:nvPr>
        </p:nvSpPr>
        <p:spPr>
          <a:xfrm>
            <a:off x="323300" y="674675"/>
            <a:ext cx="7505700" cy="5982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可能可行方向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282" name="Google Shape;2282;p37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2283" name="Google Shape;2283;p3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9" name="Google Shape;2289;p37"/>
          <p:cNvSpPr txBox="1"/>
          <p:nvPr/>
        </p:nvSpPr>
        <p:spPr>
          <a:xfrm>
            <a:off x="414425" y="1833000"/>
            <a:ext cx="804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90" name="Google Shape;2290;p37"/>
          <p:cNvSpPr txBox="1"/>
          <p:nvPr/>
        </p:nvSpPr>
        <p:spPr>
          <a:xfrm>
            <a:off x="643875" y="1361750"/>
            <a:ext cx="7245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加入error diffusion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→減少圖片色差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加入SSIM loss function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→ 計算原圖與產出圖的差距，從MSE loss function改良而來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統一產出圖片的顏色 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--&gt;未找到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91" name="Google Shape;2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325" y="2632325"/>
            <a:ext cx="1765550" cy="17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Google Shape;2292;p37"/>
          <p:cNvSpPr txBox="1"/>
          <p:nvPr/>
        </p:nvSpPr>
        <p:spPr>
          <a:xfrm>
            <a:off x="6248850" y="4406350"/>
            <a:ext cx="17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Giffuison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